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9" r:id="rId4"/>
    <p:sldId id="260" r:id="rId5"/>
    <p:sldId id="261" r:id="rId6"/>
    <p:sldId id="262" r:id="rId7"/>
    <p:sldId id="271" r:id="rId8"/>
    <p:sldId id="272" r:id="rId9"/>
    <p:sldId id="273" r:id="rId10"/>
    <p:sldId id="264" r:id="rId11"/>
    <p:sldId id="263" r:id="rId12"/>
    <p:sldId id="274" r:id="rId13"/>
    <p:sldId id="265" r:id="rId14"/>
    <p:sldId id="266" r:id="rId15"/>
    <p:sldId id="275" r:id="rId16"/>
    <p:sldId id="267" r:id="rId17"/>
    <p:sldId id="268" r:id="rId18"/>
    <p:sldId id="276" r:id="rId19"/>
    <p:sldId id="277" r:id="rId20"/>
    <p:sldId id="279" r:id="rId21"/>
    <p:sldId id="269" r:id="rId22"/>
    <p:sldId id="280" r:id="rId23"/>
    <p:sldId id="27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005"/>
    <p:restoredTop sz="96327"/>
  </p:normalViewPr>
  <p:slideViewPr>
    <p:cSldViewPr snapToGrid="0" snapToObjects="1">
      <p:cViewPr varScale="1">
        <p:scale>
          <a:sx n="121" d="100"/>
          <a:sy n="121" d="100"/>
        </p:scale>
        <p:origin x="200" y="9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jp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PNG>
</file>

<file path=ppt/media/image28.jpeg>
</file>

<file path=ppt/media/image29.jpe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4/15/22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4/15/22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4/15/22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4/15/22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5.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DC731-541E-DB44-939B-95B767106CEB}"/>
              </a:ext>
            </a:extLst>
          </p:cNvPr>
          <p:cNvSpPr>
            <a:spLocks noGrp="1"/>
          </p:cNvSpPr>
          <p:nvPr>
            <p:ph type="ctrTitle"/>
          </p:nvPr>
        </p:nvSpPr>
        <p:spPr/>
        <p:txBody>
          <a:bodyPr/>
          <a:lstStyle/>
          <a:p>
            <a:r>
              <a:rPr lang="en-US" dirty="0"/>
              <a:t>NHL Player Salary Machine Learning Model</a:t>
            </a:r>
          </a:p>
        </p:txBody>
      </p:sp>
      <p:sp>
        <p:nvSpPr>
          <p:cNvPr id="3" name="Subtitle 2">
            <a:extLst>
              <a:ext uri="{FF2B5EF4-FFF2-40B4-BE49-F238E27FC236}">
                <a16:creationId xmlns:a16="http://schemas.microsoft.com/office/drawing/2014/main" id="{6268F8D8-42C8-BC40-A9AC-96E10F314044}"/>
              </a:ext>
            </a:extLst>
          </p:cNvPr>
          <p:cNvSpPr>
            <a:spLocks noGrp="1"/>
          </p:cNvSpPr>
          <p:nvPr>
            <p:ph type="subTitle" idx="1"/>
          </p:nvPr>
        </p:nvSpPr>
        <p:spPr>
          <a:xfrm>
            <a:off x="1154954" y="4777380"/>
            <a:ext cx="9748271" cy="861420"/>
          </a:xfrm>
        </p:spPr>
        <p:txBody>
          <a:bodyPr/>
          <a:lstStyle/>
          <a:p>
            <a:r>
              <a:rPr lang="en-US" dirty="0"/>
              <a:t>Contributors: John Gaffney, </a:t>
            </a:r>
            <a:r>
              <a:rPr lang="en-US" dirty="0" err="1"/>
              <a:t>Kazuki</a:t>
            </a:r>
            <a:r>
              <a:rPr lang="en-US" dirty="0"/>
              <a:t> </a:t>
            </a:r>
            <a:r>
              <a:rPr lang="en-US" dirty="0" err="1"/>
              <a:t>Takehaski</a:t>
            </a:r>
            <a:r>
              <a:rPr lang="en-US" dirty="0"/>
              <a:t>, Patrick </a:t>
            </a:r>
            <a:r>
              <a:rPr lang="en-US" dirty="0" err="1"/>
              <a:t>Thornquist</a:t>
            </a:r>
            <a:endParaRPr lang="en-US" dirty="0"/>
          </a:p>
        </p:txBody>
      </p:sp>
    </p:spTree>
    <p:extLst>
      <p:ext uri="{BB962C8B-B14F-4D97-AF65-F5344CB8AC3E}">
        <p14:creationId xmlns:p14="http://schemas.microsoft.com/office/powerpoint/2010/main" val="3626800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D4CAB46-DD4D-244E-842C-A0DF66DF700C}"/>
              </a:ext>
            </a:extLst>
          </p:cNvPr>
          <p:cNvSpPr>
            <a:spLocks noGrp="1"/>
          </p:cNvSpPr>
          <p:nvPr>
            <p:ph type="title"/>
          </p:nvPr>
        </p:nvSpPr>
        <p:spPr/>
        <p:txBody>
          <a:bodyPr/>
          <a:lstStyle/>
          <a:p>
            <a:r>
              <a:rPr lang="en-US" dirty="0"/>
              <a:t>Model Training Process</a:t>
            </a:r>
          </a:p>
        </p:txBody>
      </p:sp>
      <p:sp>
        <p:nvSpPr>
          <p:cNvPr id="6" name="Content Placeholder 5">
            <a:extLst>
              <a:ext uri="{FF2B5EF4-FFF2-40B4-BE49-F238E27FC236}">
                <a16:creationId xmlns:a16="http://schemas.microsoft.com/office/drawing/2014/main" id="{D17712EA-C4E6-A744-824F-EFA2A5F52ACF}"/>
              </a:ext>
            </a:extLst>
          </p:cNvPr>
          <p:cNvSpPr>
            <a:spLocks noGrp="1"/>
          </p:cNvSpPr>
          <p:nvPr>
            <p:ph sz="half" idx="1"/>
          </p:nvPr>
        </p:nvSpPr>
        <p:spPr/>
        <p:txBody>
          <a:bodyPr/>
          <a:lstStyle/>
          <a:p>
            <a:r>
              <a:rPr lang="en-US" dirty="0"/>
              <a:t>We trained using a variety of models, which allowed us to compare results to determine which would be the best. </a:t>
            </a:r>
          </a:p>
          <a:p>
            <a:r>
              <a:rPr lang="en-US" dirty="0"/>
              <a:t>We also tinkered with the variables, changing the number of nodes and hidden layers to examine the differences.</a:t>
            </a:r>
          </a:p>
          <a:p>
            <a:r>
              <a:rPr lang="en-US" dirty="0"/>
              <a:t>Luckily, John was running a GPU (GEFORCE RTX 3070), which significantly sped up the model training process.</a:t>
            </a:r>
          </a:p>
        </p:txBody>
      </p:sp>
      <p:pic>
        <p:nvPicPr>
          <p:cNvPr id="9" name="Content Placeholder 8" descr="A picture containing text, electronics&#10;&#10;Description automatically generated">
            <a:extLst>
              <a:ext uri="{FF2B5EF4-FFF2-40B4-BE49-F238E27FC236}">
                <a16:creationId xmlns:a16="http://schemas.microsoft.com/office/drawing/2014/main" id="{2356D3C1-AA85-0F46-AE1A-0045C9472844}"/>
              </a:ext>
            </a:extLst>
          </p:cNvPr>
          <p:cNvPicPr>
            <a:picLocks noGrp="1" noChangeAspect="1"/>
          </p:cNvPicPr>
          <p:nvPr>
            <p:ph sz="half" idx="2"/>
          </p:nvPr>
        </p:nvPicPr>
        <p:blipFill>
          <a:blip r:embed="rId2"/>
          <a:stretch>
            <a:fillRect/>
          </a:stretch>
        </p:blipFill>
        <p:spPr>
          <a:xfrm>
            <a:off x="6341704" y="2055813"/>
            <a:ext cx="4043705" cy="4200525"/>
          </a:xfrm>
        </p:spPr>
      </p:pic>
    </p:spTree>
    <p:extLst>
      <p:ext uri="{BB962C8B-B14F-4D97-AF65-F5344CB8AC3E}">
        <p14:creationId xmlns:p14="http://schemas.microsoft.com/office/powerpoint/2010/main" val="3717290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D769E-8A12-E648-9F62-974E8EBED426}"/>
              </a:ext>
            </a:extLst>
          </p:cNvPr>
          <p:cNvSpPr>
            <a:spLocks noGrp="1"/>
          </p:cNvSpPr>
          <p:nvPr>
            <p:ph type="title"/>
          </p:nvPr>
        </p:nvSpPr>
        <p:spPr/>
        <p:txBody>
          <a:bodyPr/>
          <a:lstStyle/>
          <a:p>
            <a:r>
              <a:rPr lang="en-US" dirty="0"/>
              <a:t>Problems with Model Training</a:t>
            </a:r>
          </a:p>
        </p:txBody>
      </p:sp>
      <p:sp>
        <p:nvSpPr>
          <p:cNvPr id="3" name="Content Placeholder 2">
            <a:extLst>
              <a:ext uri="{FF2B5EF4-FFF2-40B4-BE49-F238E27FC236}">
                <a16:creationId xmlns:a16="http://schemas.microsoft.com/office/drawing/2014/main" id="{21B18288-57FB-E546-AFE7-3F92C546493E}"/>
              </a:ext>
            </a:extLst>
          </p:cNvPr>
          <p:cNvSpPr>
            <a:spLocks noGrp="1"/>
          </p:cNvSpPr>
          <p:nvPr>
            <p:ph sz="half" idx="1"/>
          </p:nvPr>
        </p:nvSpPr>
        <p:spPr/>
        <p:txBody>
          <a:bodyPr/>
          <a:lstStyle/>
          <a:p>
            <a:r>
              <a:rPr lang="en-US" dirty="0"/>
              <a:t>At first, we were treating regression models like classification models. This led to empty values and always returned a loss of 1.</a:t>
            </a:r>
          </a:p>
          <a:p>
            <a:r>
              <a:rPr lang="en-US" dirty="0"/>
              <a:t>Preparing the features model was difficult. It required more imports, not all of which worked as expected.</a:t>
            </a:r>
          </a:p>
          <a:p>
            <a:r>
              <a:rPr lang="en-US" dirty="0"/>
              <a:t>Once we got the features model working, it should be noted that dropping certain features improved the accuracy of the model.</a:t>
            </a:r>
          </a:p>
        </p:txBody>
      </p:sp>
      <p:pic>
        <p:nvPicPr>
          <p:cNvPr id="6" name="Content Placeholder 5" descr="Graphical user interface&#10;&#10;Description automatically generated with medium confidence">
            <a:extLst>
              <a:ext uri="{FF2B5EF4-FFF2-40B4-BE49-F238E27FC236}">
                <a16:creationId xmlns:a16="http://schemas.microsoft.com/office/drawing/2014/main" id="{A4A5B460-C7F6-9B43-9856-FFB293F037CF}"/>
              </a:ext>
            </a:extLst>
          </p:cNvPr>
          <p:cNvPicPr>
            <a:picLocks noGrp="1" noChangeAspect="1"/>
          </p:cNvPicPr>
          <p:nvPr>
            <p:ph sz="half" idx="2"/>
          </p:nvPr>
        </p:nvPicPr>
        <p:blipFill>
          <a:blip r:embed="rId2"/>
          <a:stretch>
            <a:fillRect/>
          </a:stretch>
        </p:blipFill>
        <p:spPr>
          <a:xfrm>
            <a:off x="6096000" y="2433862"/>
            <a:ext cx="4395788" cy="2825863"/>
          </a:xfrm>
        </p:spPr>
      </p:pic>
    </p:spTree>
    <p:extLst>
      <p:ext uri="{BB962C8B-B14F-4D97-AF65-F5344CB8AC3E}">
        <p14:creationId xmlns:p14="http://schemas.microsoft.com/office/powerpoint/2010/main" val="119138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258BA17-826F-3CFF-AC0C-0694CBDC5702}"/>
              </a:ext>
            </a:extLst>
          </p:cNvPr>
          <p:cNvSpPr>
            <a:spLocks noGrp="1"/>
          </p:cNvSpPr>
          <p:nvPr>
            <p:ph type="title"/>
          </p:nvPr>
        </p:nvSpPr>
        <p:spPr/>
        <p:txBody>
          <a:bodyPr/>
          <a:lstStyle/>
          <a:p>
            <a:r>
              <a:rPr lang="en-US" dirty="0"/>
              <a:t>Features importance</a:t>
            </a:r>
          </a:p>
        </p:txBody>
      </p:sp>
      <p:pic>
        <p:nvPicPr>
          <p:cNvPr id="12" name="Content Placeholder 11" descr="Chart&#10;&#10;Description automatically generated">
            <a:extLst>
              <a:ext uri="{FF2B5EF4-FFF2-40B4-BE49-F238E27FC236}">
                <a16:creationId xmlns:a16="http://schemas.microsoft.com/office/drawing/2014/main" id="{4F601031-A7CF-0D5A-7E15-33BDB11D4212}"/>
              </a:ext>
            </a:extLst>
          </p:cNvPr>
          <p:cNvPicPr>
            <a:picLocks noGrp="1" noChangeAspect="1"/>
          </p:cNvPicPr>
          <p:nvPr>
            <p:ph idx="1"/>
          </p:nvPr>
        </p:nvPicPr>
        <p:blipFill>
          <a:blip r:embed="rId2"/>
          <a:stretch>
            <a:fillRect/>
          </a:stretch>
        </p:blipFill>
        <p:spPr>
          <a:xfrm>
            <a:off x="2331098" y="1665511"/>
            <a:ext cx="7719736" cy="4366265"/>
          </a:xfrm>
        </p:spPr>
      </p:pic>
    </p:spTree>
    <p:extLst>
      <p:ext uri="{BB962C8B-B14F-4D97-AF65-F5344CB8AC3E}">
        <p14:creationId xmlns:p14="http://schemas.microsoft.com/office/powerpoint/2010/main" val="808890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1E7D8-E460-4941-B04F-1FCFD52F9C53}"/>
              </a:ext>
            </a:extLst>
          </p:cNvPr>
          <p:cNvSpPr>
            <a:spLocks noGrp="1"/>
          </p:cNvSpPr>
          <p:nvPr>
            <p:ph type="title"/>
          </p:nvPr>
        </p:nvSpPr>
        <p:spPr/>
        <p:txBody>
          <a:bodyPr/>
          <a:lstStyle/>
          <a:p>
            <a:r>
              <a:rPr lang="en-US" dirty="0"/>
              <a:t>Model Evaluation</a:t>
            </a:r>
          </a:p>
        </p:txBody>
      </p:sp>
    </p:spTree>
    <p:extLst>
      <p:ext uri="{BB962C8B-B14F-4D97-AF65-F5344CB8AC3E}">
        <p14:creationId xmlns:p14="http://schemas.microsoft.com/office/powerpoint/2010/main" val="119766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06C2A7-7C2D-7940-B281-2E70A39BDE77}"/>
              </a:ext>
            </a:extLst>
          </p:cNvPr>
          <p:cNvSpPr>
            <a:spLocks noGrp="1"/>
          </p:cNvSpPr>
          <p:nvPr>
            <p:ph type="title"/>
          </p:nvPr>
        </p:nvSpPr>
        <p:spPr/>
        <p:txBody>
          <a:bodyPr/>
          <a:lstStyle/>
          <a:p>
            <a:r>
              <a:rPr lang="en-US" dirty="0"/>
              <a:t>Evaluation Techniques</a:t>
            </a:r>
          </a:p>
        </p:txBody>
      </p:sp>
      <p:sp>
        <p:nvSpPr>
          <p:cNvPr id="5" name="Content Placeholder 4">
            <a:extLst>
              <a:ext uri="{FF2B5EF4-FFF2-40B4-BE49-F238E27FC236}">
                <a16:creationId xmlns:a16="http://schemas.microsoft.com/office/drawing/2014/main" id="{0A980522-2548-8647-B664-A18F68DF361A}"/>
              </a:ext>
            </a:extLst>
          </p:cNvPr>
          <p:cNvSpPr>
            <a:spLocks noGrp="1"/>
          </p:cNvSpPr>
          <p:nvPr>
            <p:ph idx="1"/>
          </p:nvPr>
        </p:nvSpPr>
        <p:spPr/>
        <p:txBody>
          <a:bodyPr/>
          <a:lstStyle/>
          <a:p>
            <a:r>
              <a:rPr lang="en-US" dirty="0"/>
              <a:t>The most important number we examined was the means squared error, which is the loss function.</a:t>
            </a:r>
          </a:p>
          <a:p>
            <a:endParaRPr lang="en-US" dirty="0"/>
          </a:p>
          <a:p>
            <a:endParaRPr lang="en-US" dirty="0"/>
          </a:p>
        </p:txBody>
      </p:sp>
      <p:pic>
        <p:nvPicPr>
          <p:cNvPr id="3" name="Picture 2" descr="A picture containing graphical user interface&#10;&#10;Description automatically generated">
            <a:extLst>
              <a:ext uri="{FF2B5EF4-FFF2-40B4-BE49-F238E27FC236}">
                <a16:creationId xmlns:a16="http://schemas.microsoft.com/office/drawing/2014/main" id="{2150C002-ED38-C6B2-4053-0052593387F4}"/>
              </a:ext>
            </a:extLst>
          </p:cNvPr>
          <p:cNvPicPr>
            <a:picLocks noChangeAspect="1"/>
          </p:cNvPicPr>
          <p:nvPr/>
        </p:nvPicPr>
        <p:blipFill>
          <a:blip r:embed="rId2"/>
          <a:stretch>
            <a:fillRect/>
          </a:stretch>
        </p:blipFill>
        <p:spPr>
          <a:xfrm>
            <a:off x="3763617" y="2403125"/>
            <a:ext cx="6003235" cy="4002157"/>
          </a:xfrm>
          <a:prstGeom prst="rect">
            <a:avLst/>
          </a:prstGeom>
        </p:spPr>
      </p:pic>
    </p:spTree>
    <p:extLst>
      <p:ext uri="{BB962C8B-B14F-4D97-AF65-F5344CB8AC3E}">
        <p14:creationId xmlns:p14="http://schemas.microsoft.com/office/powerpoint/2010/main" val="13374689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40BCE0-A6C7-7665-B026-080584C44343}"/>
              </a:ext>
            </a:extLst>
          </p:cNvPr>
          <p:cNvSpPr>
            <a:spLocks noGrp="1"/>
          </p:cNvSpPr>
          <p:nvPr>
            <p:ph type="title"/>
          </p:nvPr>
        </p:nvSpPr>
        <p:spPr/>
        <p:txBody>
          <a:bodyPr/>
          <a:lstStyle/>
          <a:p>
            <a:r>
              <a:rPr lang="en-US" dirty="0"/>
              <a:t>800 neurons</a:t>
            </a:r>
          </a:p>
        </p:txBody>
      </p:sp>
      <p:pic>
        <p:nvPicPr>
          <p:cNvPr id="8" name="Content Placeholder 7" descr="Chart, histogram&#10;&#10;Description automatically generated">
            <a:extLst>
              <a:ext uri="{FF2B5EF4-FFF2-40B4-BE49-F238E27FC236}">
                <a16:creationId xmlns:a16="http://schemas.microsoft.com/office/drawing/2014/main" id="{64CE98B7-4C69-C194-7BCE-555EBC6A6DA6}"/>
              </a:ext>
            </a:extLst>
          </p:cNvPr>
          <p:cNvPicPr>
            <a:picLocks noGrp="1" noChangeAspect="1"/>
          </p:cNvPicPr>
          <p:nvPr>
            <p:ph sz="half" idx="1"/>
          </p:nvPr>
        </p:nvPicPr>
        <p:blipFill>
          <a:blip r:embed="rId2"/>
          <a:stretch>
            <a:fillRect/>
          </a:stretch>
        </p:blipFill>
        <p:spPr>
          <a:xfrm>
            <a:off x="462705" y="2266122"/>
            <a:ext cx="5036395" cy="3357596"/>
          </a:xfrm>
        </p:spPr>
      </p:pic>
      <p:pic>
        <p:nvPicPr>
          <p:cNvPr id="10" name="Content Placeholder 9" descr="Chart, histogram&#10;&#10;Description automatically generated">
            <a:extLst>
              <a:ext uri="{FF2B5EF4-FFF2-40B4-BE49-F238E27FC236}">
                <a16:creationId xmlns:a16="http://schemas.microsoft.com/office/drawing/2014/main" id="{FB96EC79-051C-B88B-5682-C2DF6D492C70}"/>
              </a:ext>
            </a:extLst>
          </p:cNvPr>
          <p:cNvPicPr>
            <a:picLocks noGrp="1" noChangeAspect="1"/>
          </p:cNvPicPr>
          <p:nvPr>
            <p:ph sz="half" idx="2"/>
          </p:nvPr>
        </p:nvPicPr>
        <p:blipFill>
          <a:blip r:embed="rId3"/>
          <a:stretch>
            <a:fillRect/>
          </a:stretch>
        </p:blipFill>
        <p:spPr>
          <a:xfrm>
            <a:off x="5654675" y="2263743"/>
            <a:ext cx="5036394" cy="3357596"/>
          </a:xfrm>
        </p:spPr>
      </p:pic>
    </p:spTree>
    <p:extLst>
      <p:ext uri="{BB962C8B-B14F-4D97-AF65-F5344CB8AC3E}">
        <p14:creationId xmlns:p14="http://schemas.microsoft.com/office/powerpoint/2010/main" val="2019843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E51D1-1844-B04F-BA43-64F3AF71587D}"/>
              </a:ext>
            </a:extLst>
          </p:cNvPr>
          <p:cNvSpPr>
            <a:spLocks noGrp="1"/>
          </p:cNvSpPr>
          <p:nvPr>
            <p:ph type="title"/>
          </p:nvPr>
        </p:nvSpPr>
        <p:spPr/>
        <p:txBody>
          <a:bodyPr/>
          <a:lstStyle/>
          <a:p>
            <a:r>
              <a:rPr lang="en-US" dirty="0"/>
              <a:t>Results (table of all results)</a:t>
            </a:r>
          </a:p>
        </p:txBody>
      </p:sp>
      <p:graphicFrame>
        <p:nvGraphicFramePr>
          <p:cNvPr id="8" name="Table 8">
            <a:extLst>
              <a:ext uri="{FF2B5EF4-FFF2-40B4-BE49-F238E27FC236}">
                <a16:creationId xmlns:a16="http://schemas.microsoft.com/office/drawing/2014/main" id="{4E4E1629-FA92-BAA1-F0C5-79CA537486A1}"/>
              </a:ext>
            </a:extLst>
          </p:cNvPr>
          <p:cNvGraphicFramePr>
            <a:graphicFrameLocks noGrp="1"/>
          </p:cNvGraphicFramePr>
          <p:nvPr>
            <p:ph idx="1"/>
            <p:extLst>
              <p:ext uri="{D42A27DB-BD31-4B8C-83A1-F6EECF244321}">
                <p14:modId xmlns:p14="http://schemas.microsoft.com/office/powerpoint/2010/main" val="1906855472"/>
              </p:ext>
            </p:extLst>
          </p:nvPr>
        </p:nvGraphicFramePr>
        <p:xfrm>
          <a:off x="1103313" y="2052638"/>
          <a:ext cx="8947150" cy="2595880"/>
        </p:xfrm>
        <a:graphic>
          <a:graphicData uri="http://schemas.openxmlformats.org/drawingml/2006/table">
            <a:tbl>
              <a:tblPr firstRow="1" bandRow="1">
                <a:tableStyleId>{3C2FFA5D-87B4-456A-9821-1D502468CF0F}</a:tableStyleId>
              </a:tblPr>
              <a:tblGrid>
                <a:gridCol w="4473575">
                  <a:extLst>
                    <a:ext uri="{9D8B030D-6E8A-4147-A177-3AD203B41FA5}">
                      <a16:colId xmlns:a16="http://schemas.microsoft.com/office/drawing/2014/main" val="2740889554"/>
                    </a:ext>
                  </a:extLst>
                </a:gridCol>
                <a:gridCol w="4473575">
                  <a:extLst>
                    <a:ext uri="{9D8B030D-6E8A-4147-A177-3AD203B41FA5}">
                      <a16:colId xmlns:a16="http://schemas.microsoft.com/office/drawing/2014/main" val="188258102"/>
                    </a:ext>
                  </a:extLst>
                </a:gridCol>
              </a:tblGrid>
              <a:tr h="370840">
                <a:tc>
                  <a:txBody>
                    <a:bodyPr/>
                    <a:lstStyle/>
                    <a:p>
                      <a:r>
                        <a:rPr lang="en-US" dirty="0"/>
                        <a:t>Linear Regression Solver</a:t>
                      </a:r>
                    </a:p>
                  </a:txBody>
                  <a:tcPr/>
                </a:tc>
                <a:tc>
                  <a:txBody>
                    <a:bodyPr/>
                    <a:lstStyle/>
                    <a:p>
                      <a:r>
                        <a:rPr lang="en-US" dirty="0"/>
                        <a:t>Mean Square Error</a:t>
                      </a:r>
                    </a:p>
                  </a:txBody>
                  <a:tcPr/>
                </a:tc>
                <a:extLst>
                  <a:ext uri="{0D108BD9-81ED-4DB2-BD59-A6C34878D82A}">
                    <a16:rowId xmlns:a16="http://schemas.microsoft.com/office/drawing/2014/main" val="3771383854"/>
                  </a:ext>
                </a:extLst>
              </a:tr>
              <a:tr h="370840">
                <a:tc>
                  <a:txBody>
                    <a:bodyPr/>
                    <a:lstStyle/>
                    <a:p>
                      <a:r>
                        <a:rPr lang="en-US" dirty="0"/>
                        <a:t>Linear Regression</a:t>
                      </a:r>
                    </a:p>
                  </a:txBody>
                  <a:tcPr/>
                </a:tc>
                <a:tc>
                  <a:txBody>
                    <a:bodyPr/>
                    <a:lstStyle/>
                    <a:p>
                      <a:r>
                        <a:rPr lang="en-US" dirty="0"/>
                        <a:t>0.35</a:t>
                      </a:r>
                    </a:p>
                  </a:txBody>
                  <a:tcPr/>
                </a:tc>
                <a:extLst>
                  <a:ext uri="{0D108BD9-81ED-4DB2-BD59-A6C34878D82A}">
                    <a16:rowId xmlns:a16="http://schemas.microsoft.com/office/drawing/2014/main" val="1594087597"/>
                  </a:ext>
                </a:extLst>
              </a:tr>
              <a:tr h="370840">
                <a:tc>
                  <a:txBody>
                    <a:bodyPr/>
                    <a:lstStyle/>
                    <a:p>
                      <a:r>
                        <a:rPr lang="en-US" dirty="0"/>
                        <a:t>Lasso</a:t>
                      </a:r>
                    </a:p>
                  </a:txBody>
                  <a:tcPr/>
                </a:tc>
                <a:tc>
                  <a:txBody>
                    <a:bodyPr/>
                    <a:lstStyle/>
                    <a:p>
                      <a:r>
                        <a:rPr lang="en-US" dirty="0"/>
                        <a:t>0..32</a:t>
                      </a:r>
                    </a:p>
                  </a:txBody>
                  <a:tcPr/>
                </a:tc>
                <a:extLst>
                  <a:ext uri="{0D108BD9-81ED-4DB2-BD59-A6C34878D82A}">
                    <a16:rowId xmlns:a16="http://schemas.microsoft.com/office/drawing/2014/main" val="1903738845"/>
                  </a:ext>
                </a:extLst>
              </a:tr>
              <a:tr h="370840">
                <a:tc>
                  <a:txBody>
                    <a:bodyPr/>
                    <a:lstStyle/>
                    <a:p>
                      <a:r>
                        <a:rPr lang="en-US" dirty="0"/>
                        <a:t>Decision Tree Regressor</a:t>
                      </a:r>
                    </a:p>
                  </a:txBody>
                  <a:tcPr/>
                </a:tc>
                <a:tc>
                  <a:txBody>
                    <a:bodyPr/>
                    <a:lstStyle/>
                    <a:p>
                      <a:r>
                        <a:rPr lang="en-US" dirty="0"/>
                        <a:t>0.88</a:t>
                      </a:r>
                    </a:p>
                  </a:txBody>
                  <a:tcPr/>
                </a:tc>
                <a:extLst>
                  <a:ext uri="{0D108BD9-81ED-4DB2-BD59-A6C34878D82A}">
                    <a16:rowId xmlns:a16="http://schemas.microsoft.com/office/drawing/2014/main" val="1007287004"/>
                  </a:ext>
                </a:extLst>
              </a:tr>
              <a:tr h="370840">
                <a:tc>
                  <a:txBody>
                    <a:bodyPr/>
                    <a:lstStyle/>
                    <a:p>
                      <a:r>
                        <a:rPr lang="en-US" dirty="0"/>
                        <a:t>Huber Regressor</a:t>
                      </a:r>
                    </a:p>
                  </a:txBody>
                  <a:tcPr/>
                </a:tc>
                <a:tc>
                  <a:txBody>
                    <a:bodyPr/>
                    <a:lstStyle/>
                    <a:p>
                      <a:r>
                        <a:rPr lang="en-US" dirty="0"/>
                        <a:t>0.40</a:t>
                      </a:r>
                    </a:p>
                  </a:txBody>
                  <a:tcPr/>
                </a:tc>
                <a:extLst>
                  <a:ext uri="{0D108BD9-81ED-4DB2-BD59-A6C34878D82A}">
                    <a16:rowId xmlns:a16="http://schemas.microsoft.com/office/drawing/2014/main" val="2885528752"/>
                  </a:ext>
                </a:extLst>
              </a:tr>
              <a:tr h="370840">
                <a:tc>
                  <a:txBody>
                    <a:bodyPr/>
                    <a:lstStyle/>
                    <a:p>
                      <a:endParaRPr lang="en-US"/>
                    </a:p>
                  </a:txBody>
                  <a:tcPr/>
                </a:tc>
                <a:tc>
                  <a:txBody>
                    <a:bodyPr/>
                    <a:lstStyle/>
                    <a:p>
                      <a:endParaRPr lang="en-US" dirty="0"/>
                    </a:p>
                  </a:txBody>
                  <a:tcPr/>
                </a:tc>
                <a:extLst>
                  <a:ext uri="{0D108BD9-81ED-4DB2-BD59-A6C34878D82A}">
                    <a16:rowId xmlns:a16="http://schemas.microsoft.com/office/drawing/2014/main" val="431454563"/>
                  </a:ext>
                </a:extLst>
              </a:tr>
              <a:tr h="370840">
                <a:tc>
                  <a:txBody>
                    <a:bodyPr/>
                    <a:lstStyle/>
                    <a:p>
                      <a:r>
                        <a:rPr lang="en-US" dirty="0"/>
                        <a:t>Best Neural Network</a:t>
                      </a:r>
                    </a:p>
                  </a:txBody>
                  <a:tcPr/>
                </a:tc>
                <a:tc>
                  <a:txBody>
                    <a:bodyPr/>
                    <a:lstStyle/>
                    <a:p>
                      <a:r>
                        <a:rPr lang="en-US" dirty="0"/>
                        <a:t>0.25</a:t>
                      </a:r>
                    </a:p>
                  </a:txBody>
                  <a:tcPr/>
                </a:tc>
                <a:extLst>
                  <a:ext uri="{0D108BD9-81ED-4DB2-BD59-A6C34878D82A}">
                    <a16:rowId xmlns:a16="http://schemas.microsoft.com/office/drawing/2014/main" val="4166237203"/>
                  </a:ext>
                </a:extLst>
              </a:tr>
            </a:tbl>
          </a:graphicData>
        </a:graphic>
      </p:graphicFrame>
    </p:spTree>
    <p:extLst>
      <p:ext uri="{BB962C8B-B14F-4D97-AF65-F5344CB8AC3E}">
        <p14:creationId xmlns:p14="http://schemas.microsoft.com/office/powerpoint/2010/main" val="2794236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440F1-27F3-E243-A454-E5235FA6FF5B}"/>
              </a:ext>
            </a:extLst>
          </p:cNvPr>
          <p:cNvSpPr>
            <a:spLocks noGrp="1"/>
          </p:cNvSpPr>
          <p:nvPr>
            <p:ph type="title"/>
          </p:nvPr>
        </p:nvSpPr>
        <p:spPr/>
        <p:txBody>
          <a:bodyPr/>
          <a:lstStyle/>
          <a:p>
            <a:r>
              <a:rPr lang="en-US" dirty="0"/>
              <a:t>Conclusions	</a:t>
            </a:r>
          </a:p>
        </p:txBody>
      </p:sp>
      <p:sp>
        <p:nvSpPr>
          <p:cNvPr id="3" name="Content Placeholder 2">
            <a:extLst>
              <a:ext uri="{FF2B5EF4-FFF2-40B4-BE49-F238E27FC236}">
                <a16:creationId xmlns:a16="http://schemas.microsoft.com/office/drawing/2014/main" id="{818B0D18-22C5-DE42-8467-1444B5AE38D3}"/>
              </a:ext>
            </a:extLst>
          </p:cNvPr>
          <p:cNvSpPr>
            <a:spLocks noGrp="1"/>
          </p:cNvSpPr>
          <p:nvPr>
            <p:ph sz="half" idx="1"/>
          </p:nvPr>
        </p:nvSpPr>
        <p:spPr>
          <a:xfrm>
            <a:off x="1103312" y="1636506"/>
            <a:ext cx="9598183" cy="1265429"/>
          </a:xfrm>
        </p:spPr>
        <p:txBody>
          <a:bodyPr/>
          <a:lstStyle/>
          <a:p>
            <a:r>
              <a:rPr lang="en-US" dirty="0"/>
              <a:t>The data behaves nonlinearly so the limited regression models have decreased accuracy. </a:t>
            </a:r>
          </a:p>
          <a:p>
            <a:r>
              <a:rPr lang="en-US" dirty="0"/>
              <a:t>The neural networks worked better for analyzing this specific data.</a:t>
            </a:r>
          </a:p>
        </p:txBody>
      </p:sp>
      <p:pic>
        <p:nvPicPr>
          <p:cNvPr id="11" name="Content Placeholder 10" descr="Graphical user interface&#10;&#10;Description automatically generated with medium confidence">
            <a:extLst>
              <a:ext uri="{FF2B5EF4-FFF2-40B4-BE49-F238E27FC236}">
                <a16:creationId xmlns:a16="http://schemas.microsoft.com/office/drawing/2014/main" id="{9FC36AA7-6682-3AA4-0CE1-A778EF8F6D2F}"/>
              </a:ext>
            </a:extLst>
          </p:cNvPr>
          <p:cNvPicPr>
            <a:picLocks noGrp="1" noChangeAspect="1"/>
          </p:cNvPicPr>
          <p:nvPr>
            <p:ph sz="half" idx="2"/>
          </p:nvPr>
        </p:nvPicPr>
        <p:blipFill>
          <a:blip r:embed="rId2"/>
          <a:stretch>
            <a:fillRect/>
          </a:stretch>
        </p:blipFill>
        <p:spPr>
          <a:xfrm>
            <a:off x="2183656" y="2901935"/>
            <a:ext cx="7437494" cy="3684278"/>
          </a:xfrm>
        </p:spPr>
      </p:pic>
    </p:spTree>
    <p:extLst>
      <p:ext uri="{BB962C8B-B14F-4D97-AF65-F5344CB8AC3E}">
        <p14:creationId xmlns:p14="http://schemas.microsoft.com/office/powerpoint/2010/main" val="2527165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A5120-EDE2-8065-2B56-41CE142CF461}"/>
              </a:ext>
            </a:extLst>
          </p:cNvPr>
          <p:cNvSpPr>
            <a:spLocks noGrp="1"/>
          </p:cNvSpPr>
          <p:nvPr>
            <p:ph type="title"/>
          </p:nvPr>
        </p:nvSpPr>
        <p:spPr/>
        <p:txBody>
          <a:bodyPr/>
          <a:lstStyle/>
          <a:p>
            <a:r>
              <a:rPr lang="en-US" dirty="0"/>
              <a:t>The good…</a:t>
            </a:r>
          </a:p>
        </p:txBody>
      </p:sp>
      <p:sp>
        <p:nvSpPr>
          <p:cNvPr id="5" name="Text Placeholder 4">
            <a:extLst>
              <a:ext uri="{FF2B5EF4-FFF2-40B4-BE49-F238E27FC236}">
                <a16:creationId xmlns:a16="http://schemas.microsoft.com/office/drawing/2014/main" id="{665A9D28-8302-82EA-85AA-3B0B5D74F678}"/>
              </a:ext>
            </a:extLst>
          </p:cNvPr>
          <p:cNvSpPr>
            <a:spLocks noGrp="1"/>
          </p:cNvSpPr>
          <p:nvPr>
            <p:ph type="body" idx="1"/>
          </p:nvPr>
        </p:nvSpPr>
        <p:spPr>
          <a:xfrm>
            <a:off x="1103313" y="1343293"/>
            <a:ext cx="4396338" cy="576262"/>
          </a:xfrm>
        </p:spPr>
        <p:txBody>
          <a:bodyPr/>
          <a:lstStyle/>
          <a:p>
            <a:r>
              <a:rPr lang="en-US" dirty="0"/>
              <a:t>Michael Bunting</a:t>
            </a:r>
          </a:p>
        </p:txBody>
      </p:sp>
      <p:pic>
        <p:nvPicPr>
          <p:cNvPr id="10" name="Content Placeholder 9" descr="A person in a sports uniform&#10;&#10;Description automatically generated with medium confidence">
            <a:extLst>
              <a:ext uri="{FF2B5EF4-FFF2-40B4-BE49-F238E27FC236}">
                <a16:creationId xmlns:a16="http://schemas.microsoft.com/office/drawing/2014/main" id="{68CE4F71-2BC2-120D-3E1A-10B07D59E9E8}"/>
              </a:ext>
            </a:extLst>
          </p:cNvPr>
          <p:cNvPicPr>
            <a:picLocks noGrp="1" noChangeAspect="1"/>
          </p:cNvPicPr>
          <p:nvPr>
            <p:ph sz="half" idx="2"/>
          </p:nvPr>
        </p:nvPicPr>
        <p:blipFill>
          <a:blip r:embed="rId2"/>
          <a:stretch>
            <a:fillRect/>
          </a:stretch>
        </p:blipFill>
        <p:spPr>
          <a:xfrm>
            <a:off x="1396999" y="2481262"/>
            <a:ext cx="2971007" cy="2971007"/>
          </a:xfrm>
        </p:spPr>
      </p:pic>
      <p:pic>
        <p:nvPicPr>
          <p:cNvPr id="12" name="Picture 11" descr="Graphical user interface, application&#10;&#10;Description automatically generated">
            <a:extLst>
              <a:ext uri="{FF2B5EF4-FFF2-40B4-BE49-F238E27FC236}">
                <a16:creationId xmlns:a16="http://schemas.microsoft.com/office/drawing/2014/main" id="{E45FD0E6-B619-F2E2-D75D-727AF80187E3}"/>
              </a:ext>
            </a:extLst>
          </p:cNvPr>
          <p:cNvPicPr>
            <a:picLocks noChangeAspect="1"/>
          </p:cNvPicPr>
          <p:nvPr/>
        </p:nvPicPr>
        <p:blipFill>
          <a:blip r:embed="rId3"/>
          <a:stretch>
            <a:fillRect/>
          </a:stretch>
        </p:blipFill>
        <p:spPr>
          <a:xfrm>
            <a:off x="4526279" y="1631424"/>
            <a:ext cx="7500559" cy="1789444"/>
          </a:xfrm>
          <a:prstGeom prst="rect">
            <a:avLst/>
          </a:prstGeom>
        </p:spPr>
      </p:pic>
    </p:spTree>
    <p:extLst>
      <p:ext uri="{BB962C8B-B14F-4D97-AF65-F5344CB8AC3E}">
        <p14:creationId xmlns:p14="http://schemas.microsoft.com/office/powerpoint/2010/main" val="21842687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7136E-37C6-C440-7868-516AACB53E14}"/>
              </a:ext>
            </a:extLst>
          </p:cNvPr>
          <p:cNvSpPr>
            <a:spLocks noGrp="1"/>
          </p:cNvSpPr>
          <p:nvPr>
            <p:ph type="title"/>
          </p:nvPr>
        </p:nvSpPr>
        <p:spPr/>
        <p:txBody>
          <a:bodyPr/>
          <a:lstStyle/>
          <a:p>
            <a:r>
              <a:rPr lang="en-US" dirty="0"/>
              <a:t>The bad…</a:t>
            </a:r>
          </a:p>
        </p:txBody>
      </p:sp>
      <p:sp>
        <p:nvSpPr>
          <p:cNvPr id="5" name="Text Placeholder 4">
            <a:extLst>
              <a:ext uri="{FF2B5EF4-FFF2-40B4-BE49-F238E27FC236}">
                <a16:creationId xmlns:a16="http://schemas.microsoft.com/office/drawing/2014/main" id="{39A8CA14-C671-02A5-B7C5-9B03A785F6C1}"/>
              </a:ext>
            </a:extLst>
          </p:cNvPr>
          <p:cNvSpPr>
            <a:spLocks noGrp="1"/>
          </p:cNvSpPr>
          <p:nvPr>
            <p:ph type="body" idx="1"/>
          </p:nvPr>
        </p:nvSpPr>
        <p:spPr>
          <a:xfrm>
            <a:off x="759796" y="1474365"/>
            <a:ext cx="4396338" cy="576262"/>
          </a:xfrm>
        </p:spPr>
        <p:txBody>
          <a:bodyPr/>
          <a:lstStyle/>
          <a:p>
            <a:r>
              <a:rPr lang="en-US" dirty="0"/>
              <a:t>Seth Jones</a:t>
            </a:r>
          </a:p>
        </p:txBody>
      </p:sp>
      <p:pic>
        <p:nvPicPr>
          <p:cNvPr id="10" name="Content Placeholder 9" descr="A picture containing graphical user interface&#10;&#10;Description automatically generated">
            <a:extLst>
              <a:ext uri="{FF2B5EF4-FFF2-40B4-BE49-F238E27FC236}">
                <a16:creationId xmlns:a16="http://schemas.microsoft.com/office/drawing/2014/main" id="{73D5C467-9C3C-DB1A-CCF4-2C014212A7F2}"/>
              </a:ext>
            </a:extLst>
          </p:cNvPr>
          <p:cNvPicPr>
            <a:picLocks noGrp="1" noChangeAspect="1"/>
          </p:cNvPicPr>
          <p:nvPr>
            <p:ph sz="half" idx="2"/>
          </p:nvPr>
        </p:nvPicPr>
        <p:blipFill>
          <a:blip r:embed="rId2"/>
          <a:stretch>
            <a:fillRect/>
          </a:stretch>
        </p:blipFill>
        <p:spPr>
          <a:xfrm>
            <a:off x="759796" y="2135583"/>
            <a:ext cx="3175000" cy="3327400"/>
          </a:xfrm>
        </p:spPr>
      </p:pic>
      <p:pic>
        <p:nvPicPr>
          <p:cNvPr id="12" name="Content Placeholder 11" descr="Table&#10;&#10;Description automatically generated">
            <a:extLst>
              <a:ext uri="{FF2B5EF4-FFF2-40B4-BE49-F238E27FC236}">
                <a16:creationId xmlns:a16="http://schemas.microsoft.com/office/drawing/2014/main" id="{E29ED869-585D-1074-08FD-138609816F91}"/>
              </a:ext>
            </a:extLst>
          </p:cNvPr>
          <p:cNvPicPr>
            <a:picLocks noGrp="1" noChangeAspect="1"/>
          </p:cNvPicPr>
          <p:nvPr>
            <p:ph sz="quarter" idx="4"/>
          </p:nvPr>
        </p:nvPicPr>
        <p:blipFill>
          <a:blip r:embed="rId3"/>
          <a:stretch>
            <a:fillRect/>
          </a:stretch>
        </p:blipFill>
        <p:spPr>
          <a:xfrm>
            <a:off x="4461802" y="854255"/>
            <a:ext cx="7084087" cy="4693684"/>
          </a:xfrm>
        </p:spPr>
      </p:pic>
      <p:pic>
        <p:nvPicPr>
          <p:cNvPr id="6" name="Content Placeholder 9">
            <a:extLst>
              <a:ext uri="{FF2B5EF4-FFF2-40B4-BE49-F238E27FC236}">
                <a16:creationId xmlns:a16="http://schemas.microsoft.com/office/drawing/2014/main" id="{81108680-DEFB-E608-6C8B-ABDE94C57674}"/>
              </a:ext>
            </a:extLst>
          </p:cNvPr>
          <p:cNvPicPr>
            <a:picLocks noChangeAspect="1"/>
          </p:cNvPicPr>
          <p:nvPr/>
        </p:nvPicPr>
        <p:blipFill>
          <a:blip r:embed="rId4"/>
          <a:stretch>
            <a:fillRect/>
          </a:stretch>
        </p:blipFill>
        <p:spPr>
          <a:xfrm>
            <a:off x="342980" y="5789039"/>
            <a:ext cx="11506039" cy="429411"/>
          </a:xfrm>
          <a:prstGeom prst="rect">
            <a:avLst/>
          </a:prstGeom>
        </p:spPr>
      </p:pic>
    </p:spTree>
    <p:extLst>
      <p:ext uri="{BB962C8B-B14F-4D97-AF65-F5344CB8AC3E}">
        <p14:creationId xmlns:p14="http://schemas.microsoft.com/office/powerpoint/2010/main" val="13518796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5EEAE-0EC5-864D-907F-AD40A3353A6D}"/>
              </a:ext>
            </a:extLst>
          </p:cNvPr>
          <p:cNvSpPr>
            <a:spLocks noGrp="1"/>
          </p:cNvSpPr>
          <p:nvPr>
            <p:ph type="title"/>
          </p:nvPr>
        </p:nvSpPr>
        <p:spPr/>
        <p:txBody>
          <a:bodyPr/>
          <a:lstStyle/>
          <a:p>
            <a:r>
              <a:rPr lang="en-US" dirty="0"/>
              <a:t>Core Message</a:t>
            </a:r>
          </a:p>
        </p:txBody>
      </p:sp>
      <p:sp>
        <p:nvSpPr>
          <p:cNvPr id="3" name="Content Placeholder 2">
            <a:extLst>
              <a:ext uri="{FF2B5EF4-FFF2-40B4-BE49-F238E27FC236}">
                <a16:creationId xmlns:a16="http://schemas.microsoft.com/office/drawing/2014/main" id="{1E3C110B-A062-CF40-BAF4-C8F6EC6CBF8B}"/>
              </a:ext>
            </a:extLst>
          </p:cNvPr>
          <p:cNvSpPr>
            <a:spLocks noGrp="1"/>
          </p:cNvSpPr>
          <p:nvPr>
            <p:ph sz="half" idx="1"/>
          </p:nvPr>
        </p:nvSpPr>
        <p:spPr/>
        <p:txBody>
          <a:bodyPr/>
          <a:lstStyle/>
          <a:p>
            <a:r>
              <a:rPr lang="en-US" dirty="0"/>
              <a:t>Our goal is to use machine learning to determine which NHL contracts are under and overvalued. </a:t>
            </a:r>
          </a:p>
          <a:p>
            <a:r>
              <a:rPr lang="en-US" dirty="0"/>
              <a:t>We can then use this data to guide us with setting a lineup in Daily Fantasy sports, in the hopes of gaining an edge on competition to earn more gambling profits.</a:t>
            </a:r>
          </a:p>
        </p:txBody>
      </p:sp>
      <p:pic>
        <p:nvPicPr>
          <p:cNvPr id="6" name="Content Placeholder 5" descr="Logo&#10;&#10;Description automatically generated">
            <a:extLst>
              <a:ext uri="{FF2B5EF4-FFF2-40B4-BE49-F238E27FC236}">
                <a16:creationId xmlns:a16="http://schemas.microsoft.com/office/drawing/2014/main" id="{44ADEFB3-B33E-2244-A3A0-3F7F3E8D43CB}"/>
              </a:ext>
            </a:extLst>
          </p:cNvPr>
          <p:cNvPicPr>
            <a:picLocks noGrp="1" noChangeAspect="1"/>
          </p:cNvPicPr>
          <p:nvPr>
            <p:ph sz="half" idx="2"/>
          </p:nvPr>
        </p:nvPicPr>
        <p:blipFill>
          <a:blip r:embed="rId2"/>
          <a:stretch>
            <a:fillRect/>
          </a:stretch>
        </p:blipFill>
        <p:spPr>
          <a:xfrm>
            <a:off x="6582569" y="2060575"/>
            <a:ext cx="3365500" cy="3365500"/>
          </a:xfrm>
        </p:spPr>
      </p:pic>
    </p:spTree>
    <p:extLst>
      <p:ext uri="{BB962C8B-B14F-4D97-AF65-F5344CB8AC3E}">
        <p14:creationId xmlns:p14="http://schemas.microsoft.com/office/powerpoint/2010/main" val="15724710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9810F-3EBC-774F-7298-6DD6B27F1080}"/>
              </a:ext>
            </a:extLst>
          </p:cNvPr>
          <p:cNvSpPr>
            <a:spLocks noGrp="1"/>
          </p:cNvSpPr>
          <p:nvPr>
            <p:ph type="title"/>
          </p:nvPr>
        </p:nvSpPr>
        <p:spPr/>
        <p:txBody>
          <a:bodyPr/>
          <a:lstStyle/>
          <a:p>
            <a:r>
              <a:rPr lang="en-US" dirty="0"/>
              <a:t>The ugly…</a:t>
            </a:r>
          </a:p>
        </p:txBody>
      </p:sp>
      <p:sp>
        <p:nvSpPr>
          <p:cNvPr id="6" name="Text Placeholder 5">
            <a:extLst>
              <a:ext uri="{FF2B5EF4-FFF2-40B4-BE49-F238E27FC236}">
                <a16:creationId xmlns:a16="http://schemas.microsoft.com/office/drawing/2014/main" id="{EB9952A7-8D1C-8545-17A1-918EE5CC511A}"/>
              </a:ext>
            </a:extLst>
          </p:cNvPr>
          <p:cNvSpPr>
            <a:spLocks noGrp="1"/>
          </p:cNvSpPr>
          <p:nvPr>
            <p:ph type="body" idx="1"/>
          </p:nvPr>
        </p:nvSpPr>
        <p:spPr>
          <a:xfrm>
            <a:off x="1061271" y="1530072"/>
            <a:ext cx="4396338" cy="576262"/>
          </a:xfrm>
        </p:spPr>
        <p:txBody>
          <a:bodyPr/>
          <a:lstStyle/>
          <a:p>
            <a:r>
              <a:rPr lang="en-US" dirty="0"/>
              <a:t>Drew Doughty</a:t>
            </a:r>
          </a:p>
        </p:txBody>
      </p:sp>
      <p:pic>
        <p:nvPicPr>
          <p:cNvPr id="11" name="Content Placeholder 10" descr="A person with a beard&#10;&#10;Description automatically generated with medium confidence">
            <a:extLst>
              <a:ext uri="{FF2B5EF4-FFF2-40B4-BE49-F238E27FC236}">
                <a16:creationId xmlns:a16="http://schemas.microsoft.com/office/drawing/2014/main" id="{0503F7CD-674A-DFF3-81FB-B2BEF9897BCF}"/>
              </a:ext>
            </a:extLst>
          </p:cNvPr>
          <p:cNvPicPr>
            <a:picLocks noGrp="1" noChangeAspect="1"/>
          </p:cNvPicPr>
          <p:nvPr>
            <p:ph sz="half" idx="2"/>
          </p:nvPr>
        </p:nvPicPr>
        <p:blipFill>
          <a:blip r:embed="rId2"/>
          <a:stretch>
            <a:fillRect/>
          </a:stretch>
        </p:blipFill>
        <p:spPr>
          <a:xfrm>
            <a:off x="646111" y="2241440"/>
            <a:ext cx="3547269" cy="3547269"/>
          </a:xfrm>
        </p:spPr>
      </p:pic>
      <p:pic>
        <p:nvPicPr>
          <p:cNvPr id="13" name="Content Placeholder 12" descr="Table&#10;&#10;Description automatically generated">
            <a:extLst>
              <a:ext uri="{FF2B5EF4-FFF2-40B4-BE49-F238E27FC236}">
                <a16:creationId xmlns:a16="http://schemas.microsoft.com/office/drawing/2014/main" id="{69C1700A-546A-C5FC-E70C-CD956FB34964}"/>
              </a:ext>
            </a:extLst>
          </p:cNvPr>
          <p:cNvPicPr>
            <a:picLocks noGrp="1" noChangeAspect="1"/>
          </p:cNvPicPr>
          <p:nvPr>
            <p:ph sz="quarter" idx="4"/>
          </p:nvPr>
        </p:nvPicPr>
        <p:blipFill>
          <a:blip r:embed="rId3"/>
          <a:stretch>
            <a:fillRect/>
          </a:stretch>
        </p:blipFill>
        <p:spPr>
          <a:xfrm>
            <a:off x="4382813" y="2106334"/>
            <a:ext cx="7537095" cy="3067626"/>
          </a:xfrm>
        </p:spPr>
      </p:pic>
      <p:pic>
        <p:nvPicPr>
          <p:cNvPr id="15" name="Picture 14">
            <a:extLst>
              <a:ext uri="{FF2B5EF4-FFF2-40B4-BE49-F238E27FC236}">
                <a16:creationId xmlns:a16="http://schemas.microsoft.com/office/drawing/2014/main" id="{324DE76D-835B-D92E-2B26-305B4919B273}"/>
              </a:ext>
            </a:extLst>
          </p:cNvPr>
          <p:cNvPicPr>
            <a:picLocks noChangeAspect="1"/>
          </p:cNvPicPr>
          <p:nvPr/>
        </p:nvPicPr>
        <p:blipFill>
          <a:blip r:embed="rId4"/>
          <a:stretch>
            <a:fillRect/>
          </a:stretch>
        </p:blipFill>
        <p:spPr>
          <a:xfrm>
            <a:off x="914180" y="5992750"/>
            <a:ext cx="9630465" cy="412531"/>
          </a:xfrm>
          <a:prstGeom prst="rect">
            <a:avLst/>
          </a:prstGeom>
        </p:spPr>
      </p:pic>
    </p:spTree>
    <p:extLst>
      <p:ext uri="{BB962C8B-B14F-4D97-AF65-F5344CB8AC3E}">
        <p14:creationId xmlns:p14="http://schemas.microsoft.com/office/powerpoint/2010/main" val="25419150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0F953-6B18-554F-ACF5-410CD039C3D6}"/>
              </a:ext>
            </a:extLst>
          </p:cNvPr>
          <p:cNvSpPr>
            <a:spLocks noGrp="1"/>
          </p:cNvSpPr>
          <p:nvPr>
            <p:ph type="title"/>
          </p:nvPr>
        </p:nvSpPr>
        <p:spPr/>
        <p:txBody>
          <a:bodyPr/>
          <a:lstStyle/>
          <a:p>
            <a:r>
              <a:rPr lang="en-US" dirty="0"/>
              <a:t>Next steps…	</a:t>
            </a:r>
          </a:p>
        </p:txBody>
      </p:sp>
      <p:sp>
        <p:nvSpPr>
          <p:cNvPr id="3" name="Content Placeholder 2">
            <a:extLst>
              <a:ext uri="{FF2B5EF4-FFF2-40B4-BE49-F238E27FC236}">
                <a16:creationId xmlns:a16="http://schemas.microsoft.com/office/drawing/2014/main" id="{E0F756C4-D08E-9045-A0CD-ED9E9F5B0208}"/>
              </a:ext>
            </a:extLst>
          </p:cNvPr>
          <p:cNvSpPr>
            <a:spLocks noGrp="1"/>
          </p:cNvSpPr>
          <p:nvPr>
            <p:ph sz="half" idx="1"/>
          </p:nvPr>
        </p:nvSpPr>
        <p:spPr/>
        <p:txBody>
          <a:bodyPr/>
          <a:lstStyle/>
          <a:p>
            <a:r>
              <a:rPr lang="en-US" dirty="0"/>
              <a:t>If we had more time, our next steps would include finding a way to get real-time data from the different daily fantasy sports sites on current players salaries.</a:t>
            </a:r>
          </a:p>
          <a:p>
            <a:r>
              <a:rPr lang="en-US" dirty="0"/>
              <a:t>We would then develop an algorithm to compare these salaries to what our model predicts. This would allow us to decide which players are under or over valued.</a:t>
            </a:r>
          </a:p>
          <a:p>
            <a:r>
              <a:rPr lang="en-US" dirty="0"/>
              <a:t>Finally, we would use this for real world betting.</a:t>
            </a:r>
          </a:p>
          <a:p>
            <a:pPr marL="0" indent="0">
              <a:buNone/>
            </a:pPr>
            <a:endParaRPr lang="en-US" dirty="0"/>
          </a:p>
        </p:txBody>
      </p:sp>
      <p:pic>
        <p:nvPicPr>
          <p:cNvPr id="6" name="Content Placeholder 5" descr="Graphical user interface, text&#10;&#10;Description automatically generated">
            <a:extLst>
              <a:ext uri="{FF2B5EF4-FFF2-40B4-BE49-F238E27FC236}">
                <a16:creationId xmlns:a16="http://schemas.microsoft.com/office/drawing/2014/main" id="{A8A418C4-B0A9-9E4C-5F4A-DC2CDEF8EFDA}"/>
              </a:ext>
            </a:extLst>
          </p:cNvPr>
          <p:cNvPicPr>
            <a:picLocks noGrp="1" noChangeAspect="1"/>
          </p:cNvPicPr>
          <p:nvPr>
            <p:ph sz="half" idx="2"/>
          </p:nvPr>
        </p:nvPicPr>
        <p:blipFill>
          <a:blip r:embed="rId2"/>
          <a:stretch>
            <a:fillRect/>
          </a:stretch>
        </p:blipFill>
        <p:spPr>
          <a:xfrm>
            <a:off x="5808576" y="650777"/>
            <a:ext cx="2658889" cy="5754505"/>
          </a:xfrm>
        </p:spPr>
      </p:pic>
      <p:pic>
        <p:nvPicPr>
          <p:cNvPr id="8" name="Picture 7" descr="Graphical user interface, text, application, chat or text message&#10;&#10;Description automatically generated">
            <a:extLst>
              <a:ext uri="{FF2B5EF4-FFF2-40B4-BE49-F238E27FC236}">
                <a16:creationId xmlns:a16="http://schemas.microsoft.com/office/drawing/2014/main" id="{D0A011C0-B265-750D-6BA7-8579EEA09608}"/>
              </a:ext>
            </a:extLst>
          </p:cNvPr>
          <p:cNvPicPr>
            <a:picLocks noChangeAspect="1"/>
          </p:cNvPicPr>
          <p:nvPr/>
        </p:nvPicPr>
        <p:blipFill>
          <a:blip r:embed="rId3"/>
          <a:stretch>
            <a:fillRect/>
          </a:stretch>
        </p:blipFill>
        <p:spPr>
          <a:xfrm>
            <a:off x="8784211" y="650776"/>
            <a:ext cx="2658889" cy="5754505"/>
          </a:xfrm>
          <a:prstGeom prst="rect">
            <a:avLst/>
          </a:prstGeom>
        </p:spPr>
      </p:pic>
    </p:spTree>
    <p:extLst>
      <p:ext uri="{BB962C8B-B14F-4D97-AF65-F5344CB8AC3E}">
        <p14:creationId xmlns:p14="http://schemas.microsoft.com/office/powerpoint/2010/main" val="25497188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10655-F9B4-DD8F-1E41-0352A73EFEE6}"/>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2D6FC417-F003-7152-FB53-583227E51555}"/>
              </a:ext>
            </a:extLst>
          </p:cNvPr>
          <p:cNvSpPr>
            <a:spLocks noGrp="1"/>
          </p:cNvSpPr>
          <p:nvPr>
            <p:ph sz="half" idx="1"/>
          </p:nvPr>
        </p:nvSpPr>
        <p:spPr/>
        <p:txBody>
          <a:bodyPr>
            <a:normAutofit fontScale="92500" lnSpcReduction="10000"/>
          </a:bodyPr>
          <a:lstStyle/>
          <a:p>
            <a:r>
              <a:rPr lang="en-US" dirty="0"/>
              <a:t>Run a model for goalies, as we only analyzed skaters (forwards and defensemen).</a:t>
            </a:r>
          </a:p>
          <a:p>
            <a:endParaRPr lang="en-US" dirty="0"/>
          </a:p>
          <a:p>
            <a:r>
              <a:rPr lang="en-US" dirty="0"/>
              <a:t>This model would behave differently, as there are different statistics and measurements used.</a:t>
            </a:r>
          </a:p>
          <a:p>
            <a:endParaRPr lang="en-US" dirty="0"/>
          </a:p>
          <a:p>
            <a:r>
              <a:rPr lang="en-US" dirty="0"/>
              <a:t>We would also like to add more data from past seasons.</a:t>
            </a:r>
          </a:p>
          <a:p>
            <a:endParaRPr lang="en-US" dirty="0"/>
          </a:p>
          <a:p>
            <a:r>
              <a:rPr lang="en-US" dirty="0"/>
              <a:t>The last step is to put this model into a dashboard with a player input.</a:t>
            </a:r>
          </a:p>
          <a:p>
            <a:endParaRPr lang="en-US" dirty="0"/>
          </a:p>
        </p:txBody>
      </p:sp>
      <p:pic>
        <p:nvPicPr>
          <p:cNvPr id="6" name="Content Placeholder 5" descr="A picture containing person, outdoor&#10;&#10;Description automatically generated">
            <a:extLst>
              <a:ext uri="{FF2B5EF4-FFF2-40B4-BE49-F238E27FC236}">
                <a16:creationId xmlns:a16="http://schemas.microsoft.com/office/drawing/2014/main" id="{3F7D2908-948D-96DA-5710-FCDE217FDB17}"/>
              </a:ext>
            </a:extLst>
          </p:cNvPr>
          <p:cNvPicPr>
            <a:picLocks noGrp="1" noChangeAspect="1"/>
          </p:cNvPicPr>
          <p:nvPr>
            <p:ph sz="half" idx="2"/>
          </p:nvPr>
        </p:nvPicPr>
        <p:blipFill>
          <a:blip r:embed="rId2"/>
          <a:stretch>
            <a:fillRect/>
          </a:stretch>
        </p:blipFill>
        <p:spPr>
          <a:xfrm>
            <a:off x="5752306" y="2055813"/>
            <a:ext cx="4200525" cy="4200525"/>
          </a:xfrm>
        </p:spPr>
      </p:pic>
    </p:spTree>
    <p:extLst>
      <p:ext uri="{BB962C8B-B14F-4D97-AF65-F5344CB8AC3E}">
        <p14:creationId xmlns:p14="http://schemas.microsoft.com/office/powerpoint/2010/main" val="26798247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E6B88-3A5D-C64F-B78B-EE4055E18E0C}"/>
              </a:ext>
            </a:extLst>
          </p:cNvPr>
          <p:cNvSpPr>
            <a:spLocks noGrp="1"/>
          </p:cNvSpPr>
          <p:nvPr>
            <p:ph type="title"/>
          </p:nvPr>
        </p:nvSpPr>
        <p:spPr/>
        <p:txBody>
          <a:bodyPr/>
          <a:lstStyle/>
          <a:p>
            <a:r>
              <a:rPr lang="en-US" dirty="0"/>
              <a:t>Q &amp; A</a:t>
            </a:r>
          </a:p>
        </p:txBody>
      </p:sp>
      <p:pic>
        <p:nvPicPr>
          <p:cNvPr id="9" name="Content Placeholder 8" descr="A group of people raising their hands&#10;&#10;Description automatically generated with medium confidence">
            <a:extLst>
              <a:ext uri="{FF2B5EF4-FFF2-40B4-BE49-F238E27FC236}">
                <a16:creationId xmlns:a16="http://schemas.microsoft.com/office/drawing/2014/main" id="{8A191575-7637-C745-9E77-6C3FCC92AC26}"/>
              </a:ext>
            </a:extLst>
          </p:cNvPr>
          <p:cNvPicPr>
            <a:picLocks noGrp="1" noChangeAspect="1"/>
          </p:cNvPicPr>
          <p:nvPr>
            <p:ph idx="1"/>
          </p:nvPr>
        </p:nvPicPr>
        <p:blipFill>
          <a:blip r:embed="rId2"/>
          <a:stretch>
            <a:fillRect/>
          </a:stretch>
        </p:blipFill>
        <p:spPr>
          <a:xfrm>
            <a:off x="1847322" y="2052638"/>
            <a:ext cx="7459132" cy="4195762"/>
          </a:xfrm>
        </p:spPr>
      </p:pic>
    </p:spTree>
    <p:extLst>
      <p:ext uri="{BB962C8B-B14F-4D97-AF65-F5344CB8AC3E}">
        <p14:creationId xmlns:p14="http://schemas.microsoft.com/office/powerpoint/2010/main" val="2713686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A279E-6E1F-3749-8C94-5C20C50CCAE0}"/>
              </a:ext>
            </a:extLst>
          </p:cNvPr>
          <p:cNvSpPr>
            <a:spLocks noGrp="1"/>
          </p:cNvSpPr>
          <p:nvPr>
            <p:ph type="title"/>
          </p:nvPr>
        </p:nvSpPr>
        <p:spPr/>
        <p:txBody>
          <a:bodyPr/>
          <a:lstStyle/>
          <a:p>
            <a:r>
              <a:rPr lang="en-US" dirty="0"/>
              <a:t>Model Summary</a:t>
            </a:r>
          </a:p>
        </p:txBody>
      </p:sp>
      <p:sp>
        <p:nvSpPr>
          <p:cNvPr id="5" name="Text Placeholder 4">
            <a:extLst>
              <a:ext uri="{FF2B5EF4-FFF2-40B4-BE49-F238E27FC236}">
                <a16:creationId xmlns:a16="http://schemas.microsoft.com/office/drawing/2014/main" id="{87088448-568E-DA42-8A0C-C2B3D7E6C946}"/>
              </a:ext>
            </a:extLst>
          </p:cNvPr>
          <p:cNvSpPr>
            <a:spLocks noGrp="1"/>
          </p:cNvSpPr>
          <p:nvPr>
            <p:ph type="body" idx="1"/>
          </p:nvPr>
        </p:nvSpPr>
        <p:spPr/>
        <p:txBody>
          <a:bodyPr/>
          <a:lstStyle/>
          <a:p>
            <a:r>
              <a:rPr lang="en-US" dirty="0"/>
              <a:t>Supervised / Regression</a:t>
            </a:r>
          </a:p>
        </p:txBody>
      </p:sp>
      <p:sp>
        <p:nvSpPr>
          <p:cNvPr id="6" name="Content Placeholder 5">
            <a:extLst>
              <a:ext uri="{FF2B5EF4-FFF2-40B4-BE49-F238E27FC236}">
                <a16:creationId xmlns:a16="http://schemas.microsoft.com/office/drawing/2014/main" id="{52C3B469-1D7A-F147-933C-7CD3EBBC7E84}"/>
              </a:ext>
            </a:extLst>
          </p:cNvPr>
          <p:cNvSpPr>
            <a:spLocks noGrp="1"/>
          </p:cNvSpPr>
          <p:nvPr>
            <p:ph sz="half" idx="2"/>
          </p:nvPr>
        </p:nvSpPr>
        <p:spPr/>
        <p:txBody>
          <a:bodyPr/>
          <a:lstStyle/>
          <a:p>
            <a:r>
              <a:rPr lang="en-US" dirty="0"/>
              <a:t>Linear Regression</a:t>
            </a:r>
          </a:p>
          <a:p>
            <a:r>
              <a:rPr lang="en-US" dirty="0"/>
              <a:t>Lasso</a:t>
            </a:r>
          </a:p>
          <a:p>
            <a:r>
              <a:rPr lang="en-US" dirty="0"/>
              <a:t>Huber Regression</a:t>
            </a:r>
          </a:p>
          <a:p>
            <a:r>
              <a:rPr lang="en-US" dirty="0"/>
              <a:t>Decision Tree Regressor</a:t>
            </a:r>
          </a:p>
        </p:txBody>
      </p:sp>
      <p:sp>
        <p:nvSpPr>
          <p:cNvPr id="7" name="Text Placeholder 6">
            <a:extLst>
              <a:ext uri="{FF2B5EF4-FFF2-40B4-BE49-F238E27FC236}">
                <a16:creationId xmlns:a16="http://schemas.microsoft.com/office/drawing/2014/main" id="{10E48AFA-1A48-D642-9569-2B7FF23F5BD1}"/>
              </a:ext>
            </a:extLst>
          </p:cNvPr>
          <p:cNvSpPr>
            <a:spLocks noGrp="1"/>
          </p:cNvSpPr>
          <p:nvPr>
            <p:ph type="body" sz="quarter" idx="3"/>
          </p:nvPr>
        </p:nvSpPr>
        <p:spPr/>
        <p:txBody>
          <a:bodyPr/>
          <a:lstStyle/>
          <a:p>
            <a:r>
              <a:rPr lang="en-US" dirty="0"/>
              <a:t>Unsupervised</a:t>
            </a:r>
          </a:p>
        </p:txBody>
      </p:sp>
      <p:sp>
        <p:nvSpPr>
          <p:cNvPr id="8" name="Content Placeholder 7">
            <a:extLst>
              <a:ext uri="{FF2B5EF4-FFF2-40B4-BE49-F238E27FC236}">
                <a16:creationId xmlns:a16="http://schemas.microsoft.com/office/drawing/2014/main" id="{209F96A6-2C22-AC46-AEF0-E6F98DBA65BD}"/>
              </a:ext>
            </a:extLst>
          </p:cNvPr>
          <p:cNvSpPr>
            <a:spLocks noGrp="1"/>
          </p:cNvSpPr>
          <p:nvPr>
            <p:ph sz="quarter" idx="4"/>
          </p:nvPr>
        </p:nvSpPr>
        <p:spPr/>
        <p:txBody>
          <a:bodyPr/>
          <a:lstStyle/>
          <a:p>
            <a:r>
              <a:rPr lang="en-US" dirty="0"/>
              <a:t>Neural network</a:t>
            </a:r>
          </a:p>
          <a:p>
            <a:r>
              <a:rPr lang="en-US" dirty="0"/>
              <a:t>K-Means / Clustering</a:t>
            </a:r>
          </a:p>
        </p:txBody>
      </p:sp>
    </p:spTree>
    <p:extLst>
      <p:ext uri="{BB962C8B-B14F-4D97-AF65-F5344CB8AC3E}">
        <p14:creationId xmlns:p14="http://schemas.microsoft.com/office/powerpoint/2010/main" val="4149260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FC9E8B2-59D4-C445-8CCF-C9B9AEC0CC1C}"/>
              </a:ext>
            </a:extLst>
          </p:cNvPr>
          <p:cNvSpPr>
            <a:spLocks noGrp="1"/>
          </p:cNvSpPr>
          <p:nvPr>
            <p:ph type="title"/>
          </p:nvPr>
        </p:nvSpPr>
        <p:spPr/>
        <p:txBody>
          <a:bodyPr/>
          <a:lstStyle/>
          <a:p>
            <a:r>
              <a:rPr lang="en-US" dirty="0"/>
              <a:t>Data Cleanup &amp; Model Training</a:t>
            </a:r>
          </a:p>
        </p:txBody>
      </p:sp>
    </p:spTree>
    <p:extLst>
      <p:ext uri="{BB962C8B-B14F-4D97-AF65-F5344CB8AC3E}">
        <p14:creationId xmlns:p14="http://schemas.microsoft.com/office/powerpoint/2010/main" val="36902167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0E4D7-168A-8E4C-B16A-4169339026C3}"/>
              </a:ext>
            </a:extLst>
          </p:cNvPr>
          <p:cNvSpPr>
            <a:spLocks noGrp="1"/>
          </p:cNvSpPr>
          <p:nvPr>
            <p:ph type="title"/>
          </p:nvPr>
        </p:nvSpPr>
        <p:spPr/>
        <p:txBody>
          <a:bodyPr/>
          <a:lstStyle/>
          <a:p>
            <a:r>
              <a:rPr lang="en-US" dirty="0"/>
              <a:t>Data Collection &amp; Cleanup</a:t>
            </a:r>
          </a:p>
        </p:txBody>
      </p:sp>
      <p:sp>
        <p:nvSpPr>
          <p:cNvPr id="3" name="Content Placeholder 2">
            <a:extLst>
              <a:ext uri="{FF2B5EF4-FFF2-40B4-BE49-F238E27FC236}">
                <a16:creationId xmlns:a16="http://schemas.microsoft.com/office/drawing/2014/main" id="{A68A5A32-42F6-C64B-9CF2-D1491BAE2E30}"/>
              </a:ext>
            </a:extLst>
          </p:cNvPr>
          <p:cNvSpPr>
            <a:spLocks noGrp="1"/>
          </p:cNvSpPr>
          <p:nvPr>
            <p:ph idx="1"/>
          </p:nvPr>
        </p:nvSpPr>
        <p:spPr/>
        <p:txBody>
          <a:bodyPr/>
          <a:lstStyle/>
          <a:p>
            <a:r>
              <a:rPr lang="en-US" dirty="0"/>
              <a:t>We used hockey-</a:t>
            </a:r>
            <a:r>
              <a:rPr lang="en-US" dirty="0" err="1"/>
              <a:t>reference.com</a:t>
            </a:r>
            <a:r>
              <a:rPr lang="en-US" dirty="0"/>
              <a:t> to source our data. This site allowed us to download two CSV files, one with statistics for all players in the 2021-22 season and the other with contract data.</a:t>
            </a:r>
          </a:p>
          <a:p>
            <a:r>
              <a:rPr lang="en-US" dirty="0"/>
              <a:t>The next step was to join these two CSV files together using an outer join. With under 1000 players to collect data from, we didn’t want to limit our dataset too much. </a:t>
            </a:r>
          </a:p>
          <a:p>
            <a:r>
              <a:rPr lang="en-US" dirty="0"/>
              <a:t>After completing the join, we still needed to manually correct or update several rows, however, the majority were of the information was joined correctly. We also manually removed goalies from this </a:t>
            </a:r>
            <a:r>
              <a:rPr lang="en-US" dirty="0" err="1"/>
              <a:t>dataframe</a:t>
            </a:r>
            <a:r>
              <a:rPr lang="en-US" dirty="0"/>
              <a:t>. </a:t>
            </a:r>
          </a:p>
        </p:txBody>
      </p:sp>
    </p:spTree>
    <p:extLst>
      <p:ext uri="{BB962C8B-B14F-4D97-AF65-F5344CB8AC3E}">
        <p14:creationId xmlns:p14="http://schemas.microsoft.com/office/powerpoint/2010/main" val="1703327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3CA5BF-439F-C84E-85D8-1C4A3D9A1F26}"/>
              </a:ext>
            </a:extLst>
          </p:cNvPr>
          <p:cNvSpPr>
            <a:spLocks noGrp="1"/>
          </p:cNvSpPr>
          <p:nvPr>
            <p:ph type="title"/>
          </p:nvPr>
        </p:nvSpPr>
        <p:spPr/>
        <p:txBody>
          <a:bodyPr/>
          <a:lstStyle/>
          <a:p>
            <a:r>
              <a:rPr lang="en-US" dirty="0"/>
              <a:t>Problems with Cleanup</a:t>
            </a:r>
          </a:p>
        </p:txBody>
      </p:sp>
      <p:sp>
        <p:nvSpPr>
          <p:cNvPr id="5" name="Content Placeholder 4">
            <a:extLst>
              <a:ext uri="{FF2B5EF4-FFF2-40B4-BE49-F238E27FC236}">
                <a16:creationId xmlns:a16="http://schemas.microsoft.com/office/drawing/2014/main" id="{8292222F-0AFE-014B-918C-156855905819}"/>
              </a:ext>
            </a:extLst>
          </p:cNvPr>
          <p:cNvSpPr>
            <a:spLocks noGrp="1"/>
          </p:cNvSpPr>
          <p:nvPr>
            <p:ph sz="half" idx="1"/>
          </p:nvPr>
        </p:nvSpPr>
        <p:spPr/>
        <p:txBody>
          <a:bodyPr/>
          <a:lstStyle/>
          <a:p>
            <a:r>
              <a:rPr lang="en-US" dirty="0"/>
              <a:t>Some names were “First Last”, some were “Last, First”. Our code corrected most, but not all.</a:t>
            </a:r>
          </a:p>
          <a:p>
            <a:r>
              <a:rPr lang="en-US" dirty="0"/>
              <a:t>Slight name differences between the 2 CSV files…”Zach vs. Zachary”, “Matt vs Matthew”, etc.</a:t>
            </a:r>
          </a:p>
          <a:p>
            <a:r>
              <a:rPr lang="en-US" dirty="0"/>
              <a:t>Nicknames</a:t>
            </a:r>
          </a:p>
          <a:p>
            <a:r>
              <a:rPr lang="en-US" dirty="0"/>
              <a:t>Foreign names…</a:t>
            </a:r>
            <a:r>
              <a:rPr lang="en-US" dirty="0" err="1"/>
              <a:t>Teuvo</a:t>
            </a:r>
            <a:r>
              <a:rPr lang="en-US" dirty="0"/>
              <a:t> </a:t>
            </a:r>
            <a:r>
              <a:rPr lang="en-US" dirty="0" err="1"/>
              <a:t>Teräväinen</a:t>
            </a:r>
            <a:r>
              <a:rPr lang="en-US" dirty="0"/>
              <a:t>. The extra grammatical features were not picked up, confusing the join.</a:t>
            </a:r>
          </a:p>
          <a:p>
            <a:endParaRPr lang="en-US" dirty="0"/>
          </a:p>
        </p:txBody>
      </p:sp>
      <p:pic>
        <p:nvPicPr>
          <p:cNvPr id="8" name="Content Placeholder 7" descr="A person in a plaid shirt and tie&#10;&#10;Description automatically generated with low confidence">
            <a:extLst>
              <a:ext uri="{FF2B5EF4-FFF2-40B4-BE49-F238E27FC236}">
                <a16:creationId xmlns:a16="http://schemas.microsoft.com/office/drawing/2014/main" id="{884A76EC-D499-0442-A7FD-7BAE63FC4A1C}"/>
              </a:ext>
            </a:extLst>
          </p:cNvPr>
          <p:cNvPicPr>
            <a:picLocks noGrp="1" noChangeAspect="1"/>
          </p:cNvPicPr>
          <p:nvPr>
            <p:ph sz="half" idx="2"/>
          </p:nvPr>
        </p:nvPicPr>
        <p:blipFill>
          <a:blip r:embed="rId2"/>
          <a:stretch>
            <a:fillRect/>
          </a:stretch>
        </p:blipFill>
        <p:spPr>
          <a:xfrm>
            <a:off x="5654675" y="2195129"/>
            <a:ext cx="4395788" cy="3921892"/>
          </a:xfrm>
        </p:spPr>
      </p:pic>
    </p:spTree>
    <p:extLst>
      <p:ext uri="{BB962C8B-B14F-4D97-AF65-F5344CB8AC3E}">
        <p14:creationId xmlns:p14="http://schemas.microsoft.com/office/powerpoint/2010/main" val="2148227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3F62E-8294-44AE-CC96-A22FC1195A1D}"/>
              </a:ext>
            </a:extLst>
          </p:cNvPr>
          <p:cNvSpPr>
            <a:spLocks noGrp="1"/>
          </p:cNvSpPr>
          <p:nvPr>
            <p:ph type="title"/>
          </p:nvPr>
        </p:nvSpPr>
        <p:spPr/>
        <p:txBody>
          <a:bodyPr/>
          <a:lstStyle/>
          <a:p>
            <a:r>
              <a:rPr lang="en-US" dirty="0"/>
              <a:t>The Dataset</a:t>
            </a:r>
          </a:p>
        </p:txBody>
      </p:sp>
      <p:sp>
        <p:nvSpPr>
          <p:cNvPr id="5" name="Content Placeholder 4">
            <a:extLst>
              <a:ext uri="{FF2B5EF4-FFF2-40B4-BE49-F238E27FC236}">
                <a16:creationId xmlns:a16="http://schemas.microsoft.com/office/drawing/2014/main" id="{E507964C-D11C-CC39-AC98-72EF2F2CBB3B}"/>
              </a:ext>
            </a:extLst>
          </p:cNvPr>
          <p:cNvSpPr>
            <a:spLocks noGrp="1"/>
          </p:cNvSpPr>
          <p:nvPr>
            <p:ph sz="half" idx="1"/>
          </p:nvPr>
        </p:nvSpPr>
        <p:spPr/>
        <p:txBody>
          <a:bodyPr/>
          <a:lstStyle/>
          <a:p>
            <a:r>
              <a:rPr lang="en-US" dirty="0"/>
              <a:t>Our finished dataset included information for 875 players.</a:t>
            </a:r>
          </a:p>
          <a:p>
            <a:r>
              <a:rPr lang="en-US" dirty="0"/>
              <a:t>We used clustering to help visualize the data. We first split up the players by position, then used a K-means model to sort them into 3 groups.</a:t>
            </a:r>
          </a:p>
        </p:txBody>
      </p:sp>
      <p:pic>
        <p:nvPicPr>
          <p:cNvPr id="8" name="Content Placeholder 7" descr="Chart, scatter chart&#10;&#10;Description automatically generated">
            <a:extLst>
              <a:ext uri="{FF2B5EF4-FFF2-40B4-BE49-F238E27FC236}">
                <a16:creationId xmlns:a16="http://schemas.microsoft.com/office/drawing/2014/main" id="{A81F79D4-A9A7-1BA9-ACB0-0C07F566153C}"/>
              </a:ext>
            </a:extLst>
          </p:cNvPr>
          <p:cNvPicPr>
            <a:picLocks noGrp="1" noChangeAspect="1"/>
          </p:cNvPicPr>
          <p:nvPr>
            <p:ph sz="half" idx="2"/>
          </p:nvPr>
        </p:nvPicPr>
        <p:blipFill>
          <a:blip r:embed="rId2"/>
          <a:stretch>
            <a:fillRect/>
          </a:stretch>
        </p:blipFill>
        <p:spPr>
          <a:xfrm>
            <a:off x="5654675" y="2443702"/>
            <a:ext cx="4395788" cy="3424746"/>
          </a:xfrm>
        </p:spPr>
      </p:pic>
    </p:spTree>
    <p:extLst>
      <p:ext uri="{BB962C8B-B14F-4D97-AF65-F5344CB8AC3E}">
        <p14:creationId xmlns:p14="http://schemas.microsoft.com/office/powerpoint/2010/main" val="37425687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B8560-958B-2879-1564-69BBAAEB5574}"/>
              </a:ext>
            </a:extLst>
          </p:cNvPr>
          <p:cNvSpPr>
            <a:spLocks noGrp="1"/>
          </p:cNvSpPr>
          <p:nvPr>
            <p:ph type="title"/>
          </p:nvPr>
        </p:nvSpPr>
        <p:spPr/>
        <p:txBody>
          <a:bodyPr/>
          <a:lstStyle/>
          <a:p>
            <a:r>
              <a:rPr lang="en-US" dirty="0"/>
              <a:t>Clustering</a:t>
            </a:r>
          </a:p>
        </p:txBody>
      </p:sp>
      <p:pic>
        <p:nvPicPr>
          <p:cNvPr id="15" name="Content Placeholder 14" descr="Graphical user interface, chart, box and whisker chart&#10;&#10;Description automatically generated">
            <a:extLst>
              <a:ext uri="{FF2B5EF4-FFF2-40B4-BE49-F238E27FC236}">
                <a16:creationId xmlns:a16="http://schemas.microsoft.com/office/drawing/2014/main" id="{78A28DDA-65D0-24D3-7209-BF21182024BA}"/>
              </a:ext>
            </a:extLst>
          </p:cNvPr>
          <p:cNvPicPr>
            <a:picLocks noGrp="1" noChangeAspect="1"/>
          </p:cNvPicPr>
          <p:nvPr>
            <p:ph idx="1"/>
          </p:nvPr>
        </p:nvPicPr>
        <p:blipFill>
          <a:blip r:embed="rId2"/>
          <a:stretch>
            <a:fillRect/>
          </a:stretch>
        </p:blipFill>
        <p:spPr>
          <a:xfrm>
            <a:off x="957727" y="1853248"/>
            <a:ext cx="10276545" cy="4068263"/>
          </a:xfrm>
        </p:spPr>
      </p:pic>
    </p:spTree>
    <p:extLst>
      <p:ext uri="{BB962C8B-B14F-4D97-AF65-F5344CB8AC3E}">
        <p14:creationId xmlns:p14="http://schemas.microsoft.com/office/powerpoint/2010/main" val="2977191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scatter chart&#10;&#10;Description automatically generated">
            <a:extLst>
              <a:ext uri="{FF2B5EF4-FFF2-40B4-BE49-F238E27FC236}">
                <a16:creationId xmlns:a16="http://schemas.microsoft.com/office/drawing/2014/main" id="{125D8E01-50E0-E2C7-ED1A-DFFB3F58B152}"/>
              </a:ext>
            </a:extLst>
          </p:cNvPr>
          <p:cNvPicPr>
            <a:picLocks noChangeAspect="1"/>
          </p:cNvPicPr>
          <p:nvPr/>
        </p:nvPicPr>
        <p:blipFill>
          <a:blip r:embed="rId2"/>
          <a:stretch>
            <a:fillRect/>
          </a:stretch>
        </p:blipFill>
        <p:spPr>
          <a:xfrm>
            <a:off x="2305878" y="1080122"/>
            <a:ext cx="6834533" cy="4902682"/>
          </a:xfrm>
          <a:prstGeom prst="rect">
            <a:avLst/>
          </a:prstGeom>
        </p:spPr>
      </p:pic>
    </p:spTree>
    <p:extLst>
      <p:ext uri="{BB962C8B-B14F-4D97-AF65-F5344CB8AC3E}">
        <p14:creationId xmlns:p14="http://schemas.microsoft.com/office/powerpoint/2010/main" val="32197607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442</TotalTime>
  <Words>690</Words>
  <Application>Microsoft Macintosh PowerPoint</Application>
  <PresentationFormat>Widescreen</PresentationFormat>
  <Paragraphs>76</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Century Gothic</vt:lpstr>
      <vt:lpstr>Wingdings 3</vt:lpstr>
      <vt:lpstr>Ion</vt:lpstr>
      <vt:lpstr>NHL Player Salary Machine Learning Model</vt:lpstr>
      <vt:lpstr>Core Message</vt:lpstr>
      <vt:lpstr>Model Summary</vt:lpstr>
      <vt:lpstr>Data Cleanup &amp; Model Training</vt:lpstr>
      <vt:lpstr>Data Collection &amp; Cleanup</vt:lpstr>
      <vt:lpstr>Problems with Cleanup</vt:lpstr>
      <vt:lpstr>The Dataset</vt:lpstr>
      <vt:lpstr>Clustering</vt:lpstr>
      <vt:lpstr>PowerPoint Presentation</vt:lpstr>
      <vt:lpstr>Model Training Process</vt:lpstr>
      <vt:lpstr>Problems with Model Training</vt:lpstr>
      <vt:lpstr>Features importance</vt:lpstr>
      <vt:lpstr>Model Evaluation</vt:lpstr>
      <vt:lpstr>Evaluation Techniques</vt:lpstr>
      <vt:lpstr>800 neurons</vt:lpstr>
      <vt:lpstr>Results (table of all results)</vt:lpstr>
      <vt:lpstr>Conclusions </vt:lpstr>
      <vt:lpstr>The good…</vt:lpstr>
      <vt:lpstr>The bad…</vt:lpstr>
      <vt:lpstr>The ugly…</vt:lpstr>
      <vt:lpstr>Next steps… </vt:lpstr>
      <vt:lpstr>Next steps…</vt:lpstr>
      <vt:lpstr>Q &amp; 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NHL Player Salary Machine Learning Model</dc:title>
  <dc:creator>Patrick Thornquist</dc:creator>
  <cp:lastModifiedBy>Patrick Thornquist</cp:lastModifiedBy>
  <cp:revision>5</cp:revision>
  <dcterms:created xsi:type="dcterms:W3CDTF">2022-04-09T17:32:10Z</dcterms:created>
  <dcterms:modified xsi:type="dcterms:W3CDTF">2022-04-16T04:23:40Z</dcterms:modified>
</cp:coreProperties>
</file>

<file path=docProps/thumbnail.jpeg>
</file>